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5" r:id="rId2"/>
    <p:sldId id="338" r:id="rId3"/>
    <p:sldId id="344" r:id="rId4"/>
    <p:sldId id="410" r:id="rId5"/>
    <p:sldId id="402" r:id="rId6"/>
    <p:sldId id="403" r:id="rId7"/>
    <p:sldId id="404" r:id="rId8"/>
    <p:sldId id="407" r:id="rId9"/>
    <p:sldId id="328" r:id="rId10"/>
    <p:sldId id="360" r:id="rId11"/>
    <p:sldId id="411" r:id="rId12"/>
    <p:sldId id="413" r:id="rId13"/>
    <p:sldId id="425" r:id="rId14"/>
    <p:sldId id="426" r:id="rId15"/>
    <p:sldId id="366" r:id="rId16"/>
    <p:sldId id="367" r:id="rId17"/>
    <p:sldId id="368" r:id="rId18"/>
    <p:sldId id="369" r:id="rId19"/>
    <p:sldId id="416" r:id="rId20"/>
    <p:sldId id="417" r:id="rId21"/>
    <p:sldId id="418" r:id="rId22"/>
    <p:sldId id="419" r:id="rId23"/>
    <p:sldId id="420" r:id="rId24"/>
    <p:sldId id="422" r:id="rId25"/>
    <p:sldId id="423" r:id="rId26"/>
    <p:sldId id="424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464B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71" autoAdjust="0"/>
  </p:normalViewPr>
  <p:slideViewPr>
    <p:cSldViewPr snapToGrid="0" showGuides="1">
      <p:cViewPr>
        <p:scale>
          <a:sx n="70" d="100"/>
          <a:sy n="70" d="100"/>
        </p:scale>
        <p:origin x="-13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250F-F148-4CC0-BAD2-BE76C78AABB6}" type="datetimeFigureOut">
              <a:rPr lang="es-MX" smtClean="0"/>
              <a:pPr/>
              <a:t>30/09/2015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4D593-D318-4B7D-B18F-F0412D6D4DD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2441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4D593-D318-4B7D-B18F-F0412D6D4DDE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4546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30/09/2015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742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30/09/2015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677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30/09/2015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45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30/09/2015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53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30/09/2015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934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30/09/2015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32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30/09/2015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048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30/09/2015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287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30/09/2015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30/09/2015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29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E300-CE35-464F-B398-E040B42746C8}" type="datetimeFigureOut">
              <a:rPr lang="es-ES" smtClean="0"/>
              <a:pPr/>
              <a:t>30/09/2015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58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34473" y="4299060"/>
            <a:ext cx="6272293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LIC. FÉLIX CESAR SALINAS MORALES</a:t>
            </a:r>
          </a:p>
          <a:p>
            <a:pPr algn="ctr"/>
            <a:r>
              <a:rPr lang="es-ES_tradnl" sz="16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ENCARGADO DE LA SECRETARÍA DE DESARROLLO SOCIAL </a:t>
            </a:r>
            <a:endParaRPr lang="es-ES" sz="16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675641" y="1557463"/>
            <a:ext cx="5605121" cy="2107523"/>
            <a:chOff x="1559167" y="1179497"/>
            <a:chExt cx="6774487" cy="2700842"/>
          </a:xfrm>
        </p:grpSpPr>
        <p:pic>
          <p:nvPicPr>
            <p:cNvPr id="6" name="Picture 3" descr="C:\Users\SEC. AYUNTAMIENTO\Desktop\logo Desarrollo Socia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17" t="30616" b="18614"/>
            <a:stretch/>
          </p:blipFill>
          <p:spPr bwMode="auto">
            <a:xfrm>
              <a:off x="1559167" y="1559169"/>
              <a:ext cx="6774487" cy="2321170"/>
            </a:xfrm>
            <a:prstGeom prst="rect">
              <a:avLst/>
            </a:prstGeom>
            <a:noFill/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22220" y="1179497"/>
              <a:ext cx="449980" cy="363228"/>
            </a:xfrm>
            <a:prstGeom prst="rect">
              <a:avLst/>
            </a:prstGeom>
          </p:spPr>
        </p:pic>
      </p:grpSp>
      <p:sp>
        <p:nvSpPr>
          <p:cNvPr id="13" name="12 Rectángulo"/>
          <p:cNvSpPr/>
          <p:nvPr/>
        </p:nvSpPr>
        <p:spPr>
          <a:xfrm>
            <a:off x="1283409" y="158234"/>
            <a:ext cx="69327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 DE ACCIONES REALIZADAS</a:t>
            </a:r>
          </a:p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MES DE AGOSTO 2015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65389" y="722461"/>
            <a:ext cx="8202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Concluimos el 2° Taller de Dibujo y Pintura que se llevo a cabo durante 2 semanas consecutivas los miércoles, jueves y viernes en el Museo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Sunmart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de 3:00 a 4:00 pm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 Asistimos a la celebración del Día Internacional de los Pueblos Indígenas en el Centro Comunitario de la Col. Héctor Caballero.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4 Imagen" descr="C:\Users\Dulce\Documents\OFICIOS NUMERADOS\FOTOS JUNIO 2015\DSCF12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113" y="2265527"/>
            <a:ext cx="4735773" cy="178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C:\Users\Dulce\Documents\OFICIOS NUMERADOS\FOTOS JUNIO 2015\INDIGENA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604" y="4757834"/>
            <a:ext cx="2141956" cy="142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C:\Users\Dulce\Documents\OFICIOS NUMERADOS\FOTOS JUNIO 2015\INDIGENAS 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560" y="4757834"/>
            <a:ext cx="2593816" cy="142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212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0" y="998012"/>
            <a:ext cx="8229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Apoyamos en la Brigada de Desarrollo Social en las Col. Los Cometas y Real de San José, donde impartimos un curso de tamarindo, se brindo asesoría legal y apoyo psicológico.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Del 20 al 26 de este mes se impartieron pláticas sobre Violencia en el Noviazgo a 29 grupos de alumnos (as) del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Conalep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de la Colonia Villas de San José en coordinación con el equipo PAIMEF.</a:t>
            </a:r>
          </a:p>
          <a:p>
            <a:pPr algn="just">
              <a:buFont typeface="Wingdings" pitchFamily="2" charset="2"/>
              <a:buChar char="v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18 Imagen" descr="C:\Users\Dulce\Documents\OFICIOS NUMERADOS\FOTOS JUNIO 2015\DSCF13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327" y="2231456"/>
            <a:ext cx="2279112" cy="149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C:\Users\Dulce\Documents\OFICIOS NUMERADOS\FOTOS JUNIO 2015\DSCF13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6747" y="2219963"/>
            <a:ext cx="1726195" cy="151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 descr="C:\Users\Dulce\Documents\OFICIOS NUMERADOS\FOTOS JUNIO 2015\LIL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327" y="4616771"/>
            <a:ext cx="2616819" cy="149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 descr="C:\Users\Dulce\Documents\OFICIOS NUMERADOS\FOTOS JUNIO 2015\LUCY 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1996" y="4599859"/>
            <a:ext cx="1999873" cy="150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 descr="C:\Users\Dulce\Documents\OFICIOS NUMERADOS\FOTOS JUNIO 2015\LUCY 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1869" y="4632473"/>
            <a:ext cx="1827856" cy="151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Imagen" descr="C:\Users\Dulce\Documents\OFICIOS NUMERADOS\FOTOS JUNIO 2015\SERGIO 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9146" y="4613189"/>
            <a:ext cx="1361685" cy="153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Imagen" descr="C:\Users\Dulce\Documents\OFICIOS NUMERADOS\FOTOS JUNIO 2015\DSCF138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1973" y="2231456"/>
            <a:ext cx="1538146" cy="151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5 Imagen" descr="C:\Users\Dulce\Documents\OFICIOS NUMERADOS\FOTOS JUNIO 2015\DSCF138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00119" y="2258077"/>
            <a:ext cx="2179606" cy="149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002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59568" y="463153"/>
            <a:ext cx="8202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Asistimos a la Conferencia del Envejecimiento Poblacional: hacía una política pública garante de los Derechos Humanos, impartido por la Comisión Estatal de Derechos Humanos.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Reunión de Trabajo de los Enlaces Municipales en el Instituto Estatal de las Mujeres, para dar informe de trabajo de los últimos 3 años de la Administración.</a:t>
            </a: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C:\Users\Dulce\Documents\OFICIOS NUMERADOS\FOTOS JUNIO 2015\LUCY 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541" y="2221849"/>
            <a:ext cx="3807726" cy="147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:\Users\Dulce\Documents\OFICIOS NUMERADOS\FOTOS JUNIO 2015\LUCY 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381" y="4534721"/>
            <a:ext cx="2108515" cy="155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Users\Dulce\Pictures\LUCY 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8896" y="4552315"/>
            <a:ext cx="1816371" cy="15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3121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09440" y="452103"/>
            <a:ext cx="8093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Se ofrecieron 8 cursos de dulces de tamarindo en las Col. Arboledas de los Naranjos(2), Los Cometas, Vistas de San Juan, Monte Verde, Centro,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Anzures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y Real de San José, así como 5 pláticas con temas de Empoderamiento y La Familia en las Col.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Anzures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y Santa Mónica.</a:t>
            </a:r>
          </a:p>
          <a:p>
            <a:endParaRPr lang="es-MX" dirty="0"/>
          </a:p>
        </p:txBody>
      </p:sp>
      <p:pic>
        <p:nvPicPr>
          <p:cNvPr id="13" name="12 Imagen" descr="C:\Users\Dulce\Documents\OFICIOS NUMERADOS\FOTOS JUNIO 2015\DSCF1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409" y="2716158"/>
            <a:ext cx="1533053" cy="15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C:\Users\Dulce\Documents\OFICIOS NUMERADOS\FOTOS JUNIO 2015\DSCF12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862" y="2716158"/>
            <a:ext cx="1593410" cy="152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C:\Users\Dulce\Documents\OFICIOS NUMERADOS\FOTOS JUNIO 2015\DSCF12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3274" y="2726867"/>
            <a:ext cx="1551160" cy="151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C:\Users\Dulce\Documents\OFICIOS NUMERADOS\FOTOS JUNIO 2015\DSCF129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9891" y="2711563"/>
            <a:ext cx="1569267" cy="152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C:\Users\Dulce\Documents\OFICIOS NUMERADOS\FOTOS JUNIO 2015\PLÁTICA LUCY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9891" y="4457471"/>
            <a:ext cx="1569267" cy="151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C:\Users\Dulce\Documents\OFICIOS NUMERADOS\FOTOS JUNIO 2015\DSCF13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4797" y="4364209"/>
            <a:ext cx="1456665" cy="16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C:\Users\Dulce\Documents\OFICIOS NUMERADOS\FOTOS JUNIO 2015\DSCF131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3861" y="4376387"/>
            <a:ext cx="1576001" cy="168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C:\Users\Dulce\Documents\OFICIOS NUMERADOS\FOTOS JUNIO 2015\DSCF141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83274" y="4405245"/>
            <a:ext cx="1645675" cy="162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987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2053" y="-18970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9664996"/>
              </p:ext>
            </p:extLst>
          </p:nvPr>
        </p:nvGraphicFramePr>
        <p:xfrm>
          <a:off x="504971" y="2279176"/>
          <a:ext cx="7942997" cy="3508808"/>
        </p:xfrm>
        <a:graphic>
          <a:graphicData uri="http://schemas.openxmlformats.org/drawingml/2006/table">
            <a:tbl>
              <a:tblPr/>
              <a:tblGrid>
                <a:gridCol w="2172561"/>
                <a:gridCol w="2393971"/>
                <a:gridCol w="3376465"/>
              </a:tblGrid>
              <a:tr h="426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</a:t>
                      </a:r>
                      <a:r>
                        <a:rPr lang="es-MX" sz="16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Legal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de  AGOSTO</a:t>
                      </a:r>
                      <a:r>
                        <a:rPr lang="es-MX" sz="16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2015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169 Mujeres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387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Canalizaciones (área</a:t>
                      </a:r>
                      <a:r>
                        <a:rPr lang="es-MX" sz="16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legal)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104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Dependencias: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CODE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Defensoría Pública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Dif</a:t>
                      </a: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Capullos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Metodos</a:t>
                      </a:r>
                      <a:r>
                        <a:rPr lang="es-MX" sz="16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alternos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Centro de Mediación</a:t>
                      </a: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              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Atención Psicológica 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Usuarias Atendidas de AGOSTO 2015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110 Mujeres </a:t>
                      </a:r>
                      <a:endParaRPr lang="es-MX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54848" y="1296537"/>
            <a:ext cx="8093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Durante este mes apoyamos en el Programa de Prevención de cáncer de mama, invitando y llevando a 13 Mujeres al Centro de Salud Insurgentes para realizarse la mamografía.</a:t>
            </a:r>
          </a:p>
        </p:txBody>
      </p:sp>
    </p:spTree>
    <p:extLst>
      <p:ext uri="{BB962C8B-B14F-4D97-AF65-F5344CB8AC3E}">
        <p14:creationId xmlns:p14="http://schemas.microsoft.com/office/powerpoint/2010/main" xmlns="" val="25825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9" name="10 CuadroTexto"/>
          <p:cNvSpPr txBox="1">
            <a:spLocks noChangeArrowheads="1"/>
          </p:cNvSpPr>
          <p:nvPr/>
        </p:nvSpPr>
        <p:spPr bwMode="auto">
          <a:xfrm>
            <a:off x="3957636" y="2356773"/>
            <a:ext cx="49752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altLang="es-MX" sz="1800" dirty="0">
                <a:latin typeface="Arial" charset="0"/>
              </a:rPr>
              <a:t>   COLONIAS VISITADAS </a:t>
            </a:r>
            <a:r>
              <a:rPr lang="es-MX" altLang="es-MX" sz="1800" dirty="0" smtClean="0">
                <a:latin typeface="Arial" charset="0"/>
              </a:rPr>
              <a:t>por </a:t>
            </a:r>
            <a:r>
              <a:rPr lang="es-MX" altLang="es-MX" sz="1800" dirty="0">
                <a:latin typeface="Arial" charset="0"/>
              </a:rPr>
              <a:t>la Brigada AZUL</a:t>
            </a:r>
          </a:p>
          <a:p>
            <a:pPr algn="ctr"/>
            <a:r>
              <a:rPr lang="es-MX" altLang="es-MX" sz="1800" dirty="0">
                <a:latin typeface="Arial" charset="0"/>
              </a:rPr>
              <a:t>5  Por </a:t>
            </a:r>
            <a:r>
              <a:rPr lang="es-MX" altLang="es-MX" sz="1800" dirty="0" err="1">
                <a:latin typeface="Arial" charset="0"/>
              </a:rPr>
              <a:t>abatización</a:t>
            </a:r>
            <a:endParaRPr lang="es-MX" altLang="es-MX" sz="1800" dirty="0">
              <a:latin typeface="Arial" charset="0"/>
            </a:endParaRPr>
          </a:p>
          <a:p>
            <a:pPr algn="ctr"/>
            <a:r>
              <a:rPr lang="es-MX" altLang="es-MX" sz="1800" dirty="0">
                <a:latin typeface="Arial" charset="0"/>
              </a:rPr>
              <a:t>27 fumigación </a:t>
            </a:r>
            <a:r>
              <a:rPr lang="es-MX" altLang="es-MX" sz="1800" dirty="0" err="1">
                <a:latin typeface="Arial" charset="0"/>
              </a:rPr>
              <a:t>intra</a:t>
            </a:r>
            <a:r>
              <a:rPr lang="es-MX" altLang="es-MX" sz="1800" dirty="0">
                <a:latin typeface="Arial" charset="0"/>
              </a:rPr>
              <a:t>-domiciliaria</a:t>
            </a:r>
          </a:p>
          <a:p>
            <a:pPr algn="ctr"/>
            <a:r>
              <a:rPr lang="es-MX" altLang="es-MX" sz="1800" dirty="0">
                <a:latin typeface="Arial" charset="0"/>
              </a:rPr>
              <a:t>23 fumigación a cielo abierto</a:t>
            </a:r>
          </a:p>
          <a:p>
            <a:pPr algn="ctr"/>
            <a:endParaRPr lang="es-MX" altLang="es-MX" sz="1800" dirty="0">
              <a:latin typeface="Arial" charset="0"/>
            </a:endParaRPr>
          </a:p>
          <a:p>
            <a:pPr algn="ctr"/>
            <a:endParaRPr lang="es-MX" altLang="es-MX" sz="1800" dirty="0">
              <a:latin typeface="Arial" charset="0"/>
            </a:endParaRPr>
          </a:p>
          <a:p>
            <a:pPr algn="ctr"/>
            <a:r>
              <a:rPr lang="es-MX" altLang="es-MX" sz="1800" dirty="0">
                <a:latin typeface="Arial" charset="0"/>
              </a:rPr>
              <a:t>19,240 habitantes beneficiados  ( </a:t>
            </a:r>
            <a:r>
              <a:rPr lang="es-MX" altLang="es-MX" sz="1800" dirty="0" err="1">
                <a:latin typeface="Arial" charset="0"/>
              </a:rPr>
              <a:t>abatización</a:t>
            </a:r>
            <a:r>
              <a:rPr lang="es-MX" altLang="es-MX" sz="1800" dirty="0">
                <a:latin typeface="Arial" charset="0"/>
              </a:rPr>
              <a:t> )</a:t>
            </a:r>
          </a:p>
        </p:txBody>
      </p:sp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5029993" y="1633984"/>
            <a:ext cx="2830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s-MX" sz="3200" b="1" i="1" dirty="0" err="1">
                <a:latin typeface="Arial" charset="0"/>
              </a:rPr>
              <a:t>Abatización</a:t>
            </a:r>
            <a:r>
              <a:rPr lang="en-US" altLang="es-MX" sz="3200" b="1" i="1" dirty="0">
                <a:latin typeface="Arial" charset="0"/>
              </a:rPr>
              <a:t> </a:t>
            </a:r>
            <a:endParaRPr lang="es-MX" altLang="es-MX" sz="32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8058236"/>
              </p:ext>
            </p:extLst>
          </p:nvPr>
        </p:nvGraphicFramePr>
        <p:xfrm>
          <a:off x="446088" y="1666875"/>
          <a:ext cx="3124200" cy="4133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790"/>
                <a:gridCol w="1528410"/>
              </a:tblGrid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COLONIA</a:t>
                      </a:r>
                      <a:endParaRPr lang="es-MX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FECHA</a:t>
                      </a:r>
                      <a:endParaRPr lang="es-MX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 JOSÉ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 </a:t>
                      </a:r>
                      <a:endParaRPr lang="es-MX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3/08/2015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 JOSÉ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4/08/2015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MONTE VERDE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5/08/2015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MONTE VERDE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6/08/2015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MONTE VERDE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7/08/2015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MONTE VERDE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10/08/2015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MONTE VERDE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11/08/2015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AMÉRICA UNIDA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12/08/2015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MONTE KRISTAL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13/08/2015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MONTE KRISTAL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13/08/2015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MONTE KRISTAL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14/08/2015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MONTE KRISTAL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17/08/2015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MONTE KRISTAL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18/08/2015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LOS COMETAS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19/08/2015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LOS COMETAS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20/08/2015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 JOSÉ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21/08/2015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 JOSÉ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24/08/2015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MONTE VERDE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effectLst/>
                        </a:rPr>
                        <a:t>25/08/2015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MONTE VERDE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effectLst/>
                        </a:rPr>
                        <a:t>26/08/2015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7207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2994455" y="6308486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</a:t>
            </a:r>
            <a:r>
              <a:rPr lang="en-US" b="1" i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</a:t>
            </a:r>
          </a:p>
        </p:txBody>
      </p:sp>
      <p:sp>
        <p:nvSpPr>
          <p:cNvPr id="11" name="CuadroTexto 1"/>
          <p:cNvSpPr txBox="1">
            <a:spLocks noChangeArrowheads="1"/>
          </p:cNvSpPr>
          <p:nvPr/>
        </p:nvSpPr>
        <p:spPr bwMode="auto">
          <a:xfrm>
            <a:off x="776477" y="1610202"/>
            <a:ext cx="745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s-MX" sz="3200" b="1" i="1" dirty="0">
                <a:latin typeface="Arial" charset="0"/>
              </a:rPr>
              <a:t>“ Control </a:t>
            </a:r>
            <a:r>
              <a:rPr lang="en-US" altLang="es-MX" sz="3200" b="1" i="1" dirty="0" err="1">
                <a:latin typeface="Arial" charset="0"/>
              </a:rPr>
              <a:t>Canino</a:t>
            </a:r>
            <a:r>
              <a:rPr lang="en-US" altLang="es-MX" sz="3200" b="1" i="1" dirty="0">
                <a:latin typeface="Arial" charset="0"/>
              </a:rPr>
              <a:t> ”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938" y="3883571"/>
            <a:ext cx="57277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 Rectángulo"/>
          <p:cNvSpPr>
            <a:spLocks noChangeArrowheads="1"/>
          </p:cNvSpPr>
          <p:nvPr/>
        </p:nvSpPr>
        <p:spPr bwMode="auto">
          <a:xfrm>
            <a:off x="776477" y="2318227"/>
            <a:ext cx="749262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En el mes de Agosto , entre los día 3º y 31º, se recibieron y revisaron 202  reportes ciudadanos, siendo atendidos en el 100% de los casos, recibiendo 3 reportes de canes agresores, y que con lo recolectado en la vía pública, se tuvo un total de 449 canes capturados, mismos que fueron derivados al centro anti-rábico de Guadalupe, N.L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868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26514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14" name="CuadroTexto 1"/>
          <p:cNvSpPr txBox="1">
            <a:spLocks noChangeArrowheads="1"/>
          </p:cNvSpPr>
          <p:nvPr/>
        </p:nvSpPr>
        <p:spPr bwMode="auto">
          <a:xfrm>
            <a:off x="765175" y="1449387"/>
            <a:ext cx="74533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s-MX" sz="2000" b="1" i="1" dirty="0">
                <a:latin typeface="Arial" charset="0"/>
              </a:rPr>
              <a:t>“ </a:t>
            </a:r>
            <a:r>
              <a:rPr lang="en-US" altLang="es-MX" sz="2000" b="1" i="1" dirty="0" err="1">
                <a:latin typeface="Arial" charset="0"/>
              </a:rPr>
              <a:t>Elige</a:t>
            </a:r>
            <a:r>
              <a:rPr lang="en-US" altLang="es-MX" sz="2000" b="1" i="1" dirty="0">
                <a:latin typeface="Arial" charset="0"/>
              </a:rPr>
              <a:t> </a:t>
            </a:r>
            <a:r>
              <a:rPr lang="en-US" altLang="es-MX" sz="2000" b="1" i="1" dirty="0" err="1">
                <a:latin typeface="Arial" charset="0"/>
              </a:rPr>
              <a:t>Cuidarte</a:t>
            </a:r>
            <a:r>
              <a:rPr lang="en-US" altLang="es-MX" sz="2000" b="1" i="1" dirty="0">
                <a:latin typeface="Arial" charset="0"/>
              </a:rPr>
              <a:t> ” </a:t>
            </a:r>
            <a:r>
              <a:rPr lang="en-US" altLang="es-MX" sz="1600" b="1" i="1" dirty="0" err="1">
                <a:latin typeface="Arial" charset="0"/>
              </a:rPr>
              <a:t>Componente</a:t>
            </a:r>
            <a:r>
              <a:rPr lang="en-US" altLang="es-MX" sz="1600" b="1" i="1" dirty="0">
                <a:latin typeface="Arial" charset="0"/>
              </a:rPr>
              <a:t>  </a:t>
            </a:r>
            <a:r>
              <a:rPr lang="en-US" altLang="es-MX" sz="1600" b="1" i="1" dirty="0" err="1">
                <a:latin typeface="Arial" charset="0"/>
              </a:rPr>
              <a:t>permanente</a:t>
            </a:r>
            <a:r>
              <a:rPr lang="en-US" altLang="es-MX" sz="1600" b="1" i="1" dirty="0">
                <a:latin typeface="Arial" charset="0"/>
              </a:rPr>
              <a:t> de </a:t>
            </a:r>
            <a:r>
              <a:rPr lang="en-US" altLang="es-MX" sz="1600" b="1" i="1" dirty="0" err="1">
                <a:latin typeface="Arial" charset="0"/>
              </a:rPr>
              <a:t>detección</a:t>
            </a:r>
            <a:r>
              <a:rPr lang="en-US" altLang="es-MX" sz="1600" b="1" i="1" dirty="0">
                <a:latin typeface="Arial" charset="0"/>
              </a:rPr>
              <a:t> </a:t>
            </a:r>
            <a:r>
              <a:rPr lang="en-US" altLang="es-MX" sz="1600" b="1" i="1" dirty="0" err="1">
                <a:latin typeface="Arial" charset="0"/>
              </a:rPr>
              <a:t>precoz</a:t>
            </a:r>
            <a:r>
              <a:rPr lang="en-US" altLang="es-MX" sz="1600" b="1" i="1" dirty="0">
                <a:latin typeface="Arial" charset="0"/>
              </a:rPr>
              <a:t> de </a:t>
            </a:r>
            <a:r>
              <a:rPr lang="en-US" altLang="es-MX" sz="1600" b="1" i="1" dirty="0" err="1">
                <a:latin typeface="Arial" charset="0"/>
              </a:rPr>
              <a:t>cáncer</a:t>
            </a:r>
            <a:r>
              <a:rPr lang="en-US" altLang="es-MX" sz="1600" b="1" i="1" dirty="0">
                <a:latin typeface="Arial" charset="0"/>
              </a:rPr>
              <a:t> de mama”  </a:t>
            </a:r>
          </a:p>
          <a:p>
            <a:pPr algn="ctr"/>
            <a:r>
              <a:rPr lang="en-US" altLang="es-MX" sz="1600" b="1" i="1" dirty="0">
                <a:latin typeface="Arial" charset="0"/>
              </a:rPr>
              <a:t>( </a:t>
            </a:r>
            <a:r>
              <a:rPr lang="en-US" altLang="es-MX" sz="1600" b="1" i="1" dirty="0" err="1">
                <a:latin typeface="Arial" charset="0"/>
              </a:rPr>
              <a:t>traslado</a:t>
            </a:r>
            <a:r>
              <a:rPr lang="en-US" altLang="es-MX" sz="1600" b="1" i="1" dirty="0">
                <a:latin typeface="Arial" charset="0"/>
              </a:rPr>
              <a:t> a </a:t>
            </a:r>
            <a:r>
              <a:rPr lang="en-US" altLang="es-MX" sz="1600" b="1" i="1" dirty="0" err="1">
                <a:latin typeface="Arial" charset="0"/>
              </a:rPr>
              <a:t>c.s.u</a:t>
            </a:r>
            <a:r>
              <a:rPr lang="en-US" altLang="es-MX" sz="1600" b="1" i="1" dirty="0">
                <a:latin typeface="Arial" charset="0"/>
              </a:rPr>
              <a:t> </a:t>
            </a:r>
            <a:r>
              <a:rPr lang="en-US" altLang="es-MX" sz="1600" b="1" i="1" dirty="0" err="1">
                <a:latin typeface="Arial" charset="0"/>
              </a:rPr>
              <a:t>Insurgentes</a:t>
            </a:r>
            <a:r>
              <a:rPr lang="en-US" altLang="es-MX" sz="1600" b="1" i="1" dirty="0">
                <a:latin typeface="Arial" charset="0"/>
              </a:rPr>
              <a:t> y Hospital San José</a:t>
            </a:r>
          </a:p>
        </p:txBody>
      </p:sp>
      <p:pic>
        <p:nvPicPr>
          <p:cNvPr id="15" name="Picture 15" descr="20150330_1038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318" y="4244454"/>
            <a:ext cx="2654300" cy="1937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DSC_00000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005" y="4244454"/>
            <a:ext cx="3862313" cy="1842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 Rectángulo"/>
          <p:cNvSpPr>
            <a:spLocks noChangeArrowheads="1"/>
          </p:cNvSpPr>
          <p:nvPr/>
        </p:nvSpPr>
        <p:spPr bwMode="auto">
          <a:xfrm>
            <a:off x="765175" y="2767126"/>
            <a:ext cx="76723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MX" altLang="es-MX" dirty="0">
                <a:latin typeface="Arial" pitchFamily="34" charset="0"/>
                <a:cs typeface="Arial" pitchFamily="34" charset="0"/>
              </a:rPr>
              <a:t>En conjunto con el Instituto de la Mujer del Municipio de Juárez, se continua con el componente permanente del programa </a:t>
            </a:r>
          </a:p>
          <a:p>
            <a:pPr algn="just"/>
            <a:r>
              <a:rPr lang="es-MX" altLang="es-MX" dirty="0">
                <a:latin typeface="Arial" pitchFamily="34" charset="0"/>
                <a:cs typeface="Arial" pitchFamily="34" charset="0"/>
              </a:rPr>
              <a:t>“ Elige Cuidarte  ” , la detección de cáncer de Mama a través  del estudio </a:t>
            </a:r>
            <a:r>
              <a:rPr lang="es-MX" altLang="es-MX" dirty="0" err="1">
                <a:latin typeface="Arial" pitchFamily="34" charset="0"/>
                <a:cs typeface="Arial" pitchFamily="34" charset="0"/>
              </a:rPr>
              <a:t>mastográfico</a:t>
            </a:r>
            <a:r>
              <a:rPr lang="es-MX" altLang="es-MX" dirty="0">
                <a:latin typeface="Arial" pitchFamily="34" charset="0"/>
                <a:cs typeface="Arial" pitchFamily="34" charset="0"/>
              </a:rPr>
              <a:t> a mujeres mayores de 40 años; por lo que en el mes de agosto se efectuaron 12 estudios clínicos.</a:t>
            </a:r>
          </a:p>
        </p:txBody>
      </p:sp>
    </p:spTree>
    <p:extLst>
      <p:ext uri="{BB962C8B-B14F-4D97-AF65-F5344CB8AC3E}">
        <p14:creationId xmlns:p14="http://schemas.microsoft.com/office/powerpoint/2010/main" xmlns="" val="1440247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"/>
          <p:cNvSpPr txBox="1"/>
          <p:nvPr/>
        </p:nvSpPr>
        <p:spPr>
          <a:xfrm>
            <a:off x="631502" y="510988"/>
            <a:ext cx="789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SALUD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12" name="4 CuadroTexto"/>
          <p:cNvSpPr txBox="1">
            <a:spLocks noChangeArrowheads="1"/>
          </p:cNvSpPr>
          <p:nvPr/>
        </p:nvSpPr>
        <p:spPr bwMode="auto">
          <a:xfrm>
            <a:off x="146050" y="1808163"/>
            <a:ext cx="12588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1200" b="1" dirty="0">
                <a:latin typeface="Arial" charset="0"/>
              </a:rPr>
              <a:t>Casas tratadas </a:t>
            </a:r>
          </a:p>
          <a:p>
            <a:r>
              <a:rPr lang="es-MX" altLang="es-MX" sz="1200" b="1" dirty="0">
                <a:latin typeface="Arial" charset="0"/>
              </a:rPr>
              <a:t>3,287   </a:t>
            </a:r>
          </a:p>
          <a:p>
            <a:endParaRPr lang="es-MX" altLang="es-MX" sz="1200" b="1" dirty="0">
              <a:latin typeface="Arial" charset="0"/>
            </a:endParaRPr>
          </a:p>
          <a:p>
            <a:endParaRPr lang="es-MX" altLang="es-MX" sz="1200" b="1" dirty="0">
              <a:latin typeface="Arial" charset="0"/>
            </a:endParaRPr>
          </a:p>
          <a:p>
            <a:r>
              <a:rPr lang="es-MX" altLang="es-MX" sz="1200" b="1" dirty="0">
                <a:latin typeface="Arial" charset="0"/>
              </a:rPr>
              <a:t>Casas visitadas</a:t>
            </a:r>
          </a:p>
          <a:p>
            <a:r>
              <a:rPr lang="es-MX" altLang="es-MX" sz="1200" b="1" dirty="0">
                <a:latin typeface="Arial" charset="0"/>
              </a:rPr>
              <a:t>8,113</a:t>
            </a:r>
          </a:p>
          <a:p>
            <a:endParaRPr lang="es-MX" altLang="es-MX" sz="1200" b="1" dirty="0">
              <a:latin typeface="Arial" charset="0"/>
            </a:endParaRPr>
          </a:p>
          <a:p>
            <a:endParaRPr lang="es-MX" altLang="es-MX" sz="1200" b="1" dirty="0">
              <a:latin typeface="Arial" charset="0"/>
            </a:endParaRPr>
          </a:p>
          <a:p>
            <a:r>
              <a:rPr lang="es-MX" altLang="es-MX" sz="1200" b="1" dirty="0">
                <a:latin typeface="Arial" charset="0"/>
              </a:rPr>
              <a:t>Habitantes Beneficiados</a:t>
            </a:r>
          </a:p>
          <a:p>
            <a:r>
              <a:rPr lang="es-MX" altLang="es-MX" sz="1200" b="1" dirty="0">
                <a:latin typeface="Arial" charset="0"/>
              </a:rPr>
              <a:t>19,240</a:t>
            </a:r>
          </a:p>
          <a:p>
            <a:endParaRPr lang="es-MX" altLang="es-MX" sz="1200" b="1" dirty="0">
              <a:latin typeface="Arial" charset="0"/>
            </a:endParaRPr>
          </a:p>
          <a:p>
            <a:endParaRPr lang="es-MX" altLang="es-MX" sz="1200" b="1" dirty="0">
              <a:latin typeface="Arial" charset="0"/>
            </a:endParaRP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476375"/>
            <a:ext cx="6691313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7363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46852" y="510988"/>
            <a:ext cx="852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Y ATENCIÓN CIUDADANA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8752201"/>
              </p:ext>
            </p:extLst>
          </p:nvPr>
        </p:nvGraphicFramePr>
        <p:xfrm>
          <a:off x="850250" y="4042975"/>
          <a:ext cx="7137680" cy="1040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420"/>
                <a:gridCol w="1784420"/>
                <a:gridCol w="1784420"/>
                <a:gridCol w="1784420"/>
              </a:tblGrid>
              <a:tr h="56408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</a:p>
                    <a:p>
                      <a:pPr algn="ctr"/>
                      <a:endParaRPr lang="es-MX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TURNO MATUTINO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TURNO VESPERTINO</a:t>
                      </a:r>
                      <a:endParaRPr lang="es-MX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TOTAL DE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ASISTENCIAS</a:t>
                      </a:r>
                      <a:endParaRPr lang="es-MX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9993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412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480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892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n 4" descr="11907138_416640911870702_80682485416891032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781" y="1692275"/>
            <a:ext cx="3493007" cy="2074507"/>
          </a:xfrm>
          <a:prstGeom prst="rect">
            <a:avLst/>
          </a:prstGeom>
        </p:spPr>
      </p:pic>
      <p:pic>
        <p:nvPicPr>
          <p:cNvPr id="9" name="Imagen 3" descr="11951950_416640605204066_850901299124265163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7233" y="1692275"/>
            <a:ext cx="3632242" cy="20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3845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3"/>
          <p:cNvSpPr txBox="1"/>
          <p:nvPr/>
        </p:nvSpPr>
        <p:spPr>
          <a:xfrm>
            <a:off x="3040163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1472" y="142873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Todos los sábados de 10:00 am a 03:00 pm se llevan a cabo asesorías para alfabetización, primaria y secundaria en la primaria “Agapito Salinas” ubicada en Hda San José, donde hasta ahora se han beneficiado 17 jóvenes.   </a:t>
            </a:r>
            <a:endParaRPr lang="es-ES" dirty="0" smtClean="0">
              <a:latin typeface="Arial" pitchFamily="34" charset="0"/>
            </a:endParaRPr>
          </a:p>
        </p:txBody>
      </p:sp>
      <p:pic>
        <p:nvPicPr>
          <p:cNvPr id="11" name="Picture 3" descr="C:\Documents and Settings\Usuario\Mis documentos\1434985863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71810"/>
            <a:ext cx="4288922" cy="2610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46852" y="510988"/>
            <a:ext cx="852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Y ATENCIÓN CIUDADANA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51244" y="5084464"/>
            <a:ext cx="7094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SE IMPARTIERON 12 CLASES DURANTE ESTE MES CON UNA ASISTENCIA DE 5 NIÑOS POR CLASE EN LA DELEGACIÓN COAHUILA.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367006" y="1416556"/>
            <a:ext cx="3788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dirty="0" smtClean="0">
                <a:latin typeface="Arial" pitchFamily="34" charset="0"/>
                <a:cs typeface="Arial" pitchFamily="34" charset="0"/>
              </a:rPr>
              <a:t>APOYO ESCOLAR</a:t>
            </a:r>
            <a:endParaRPr lang="es-MX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2" descr="12032121_415079728685611_157596179595292465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4299" y="2242089"/>
            <a:ext cx="2323354" cy="2455406"/>
          </a:xfrm>
          <a:prstGeom prst="rect">
            <a:avLst/>
          </a:prstGeom>
        </p:spPr>
      </p:pic>
      <p:pic>
        <p:nvPicPr>
          <p:cNvPr id="10" name="Imagen 4" descr="12038112_414854288708155_650513955646074906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1659" y="2242089"/>
            <a:ext cx="2548103" cy="24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857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46852" y="510988"/>
            <a:ext cx="852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Y ATENCIÓN CIUDADANA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7" name="CuadroTexto 1"/>
          <p:cNvSpPr txBox="1"/>
          <p:nvPr/>
        </p:nvSpPr>
        <p:spPr>
          <a:xfrm>
            <a:off x="1367591" y="1443473"/>
            <a:ext cx="6108192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s-ES" sz="2400" dirty="0">
                <a:latin typeface="Arial Black"/>
              </a:rPr>
              <a:t>CAMPAMENTO DE VERANO</a:t>
            </a:r>
          </a:p>
        </p:txBody>
      </p:sp>
      <p:pic>
        <p:nvPicPr>
          <p:cNvPr id="8" name="Imagen 2" descr="C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2367" y="2071618"/>
            <a:ext cx="4158641" cy="2057400"/>
          </a:xfrm>
          <a:prstGeom prst="rect">
            <a:avLst/>
          </a:prstGeom>
        </p:spPr>
      </p:pic>
      <p:pic>
        <p:nvPicPr>
          <p:cNvPr id="11" name="Imagen 3" descr="CA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173" y="4083047"/>
            <a:ext cx="2743200" cy="2057400"/>
          </a:xfrm>
          <a:prstGeom prst="rect">
            <a:avLst/>
          </a:prstGeom>
        </p:spPr>
      </p:pic>
      <p:pic>
        <p:nvPicPr>
          <p:cNvPr id="13" name="Imagen 4" descr="CA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9573" y="4083047"/>
            <a:ext cx="2743200" cy="2057400"/>
          </a:xfrm>
          <a:prstGeom prst="rect">
            <a:avLst/>
          </a:prstGeom>
        </p:spPr>
      </p:pic>
      <p:pic>
        <p:nvPicPr>
          <p:cNvPr id="14" name="Imagen 5" descr="CAMP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46373" y="4083047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857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46852" y="510988"/>
            <a:ext cx="852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Y ATENCIÓN CIUDADANA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11" name="CuadroTexto 1"/>
          <p:cNvSpPr txBox="1"/>
          <p:nvPr/>
        </p:nvSpPr>
        <p:spPr>
          <a:xfrm>
            <a:off x="787581" y="1516868"/>
            <a:ext cx="3492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Enfermería</a:t>
            </a:r>
            <a:r>
              <a:rPr lang="es-E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EN LA DELAGACIÓN COAHUILA</a:t>
            </a:r>
            <a:r>
              <a:rPr lang="es-E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5645361"/>
              </p:ext>
            </p:extLst>
          </p:nvPr>
        </p:nvGraphicFramePr>
        <p:xfrm>
          <a:off x="112734" y="2717197"/>
          <a:ext cx="4258850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803"/>
                <a:gridCol w="1672131"/>
                <a:gridCol w="1402916"/>
              </a:tblGrid>
              <a:tr h="468501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</a:p>
                    <a:p>
                      <a:pPr algn="ctr"/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PACIENTES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1765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AGOSTO</a:t>
                      </a:r>
                    </a:p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700" b="0" dirty="0" smtClean="0"/>
                        <a:t>INSULINA</a:t>
                      </a:r>
                    </a:p>
                    <a:p>
                      <a:r>
                        <a:rPr lang="es-MX" sz="1700" b="0" dirty="0" smtClean="0"/>
                        <a:t>PRESIÓN ARTERIAL</a:t>
                      </a:r>
                    </a:p>
                    <a:p>
                      <a:r>
                        <a:rPr lang="es-MX" sz="1700" b="0" dirty="0" smtClean="0"/>
                        <a:t>APLICACIÓN DE INYECCION</a:t>
                      </a:r>
                    </a:p>
                    <a:p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/>
                        <a:t>48</a:t>
                      </a:r>
                    </a:p>
                    <a:p>
                      <a:pPr algn="ctr"/>
                      <a:r>
                        <a:rPr lang="es-MX" b="0" dirty="0" smtClean="0"/>
                        <a:t>12</a:t>
                      </a:r>
                    </a:p>
                    <a:p>
                      <a:pPr algn="ctr"/>
                      <a:r>
                        <a:rPr lang="es-MX" b="0" dirty="0" smtClean="0"/>
                        <a:t>30</a:t>
                      </a:r>
                    </a:p>
                    <a:p>
                      <a:pPr algn="ctr"/>
                      <a:endParaRPr lang="es-MX" b="0" dirty="0" smtClean="0"/>
                    </a:p>
                    <a:p>
                      <a:pPr algn="ctr"/>
                      <a:r>
                        <a:rPr lang="es-MX" b="0" dirty="0" smtClean="0"/>
                        <a:t>90</a:t>
                      </a:r>
                      <a:endParaRPr lang="es-MX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uadroTexto 1"/>
          <p:cNvSpPr txBox="1"/>
          <p:nvPr/>
        </p:nvSpPr>
        <p:spPr>
          <a:xfrm>
            <a:off x="4517052" y="1785892"/>
            <a:ext cx="44539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CLASES</a:t>
            </a:r>
          </a:p>
          <a:p>
            <a:pPr algn="ctr"/>
            <a:r>
              <a:rPr lang="es-E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GUITARRA Y TROMPETA</a:t>
            </a:r>
            <a:endParaRPr lang="es-E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4297853"/>
              </p:ext>
            </p:extLst>
          </p:nvPr>
        </p:nvGraphicFramePr>
        <p:xfrm>
          <a:off x="4426687" y="2717197"/>
          <a:ext cx="4659758" cy="2185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486"/>
                <a:gridCol w="833600"/>
                <a:gridCol w="2602672"/>
              </a:tblGrid>
              <a:tr h="585450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NIÑOS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44926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AGOSTO</a:t>
                      </a:r>
                    </a:p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GUITARRA Y CANTO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TROMPETA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8857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46852" y="510988"/>
            <a:ext cx="852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Y ATENCIÓN CIUDADANA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7" name="CuadroTexto 1"/>
          <p:cNvSpPr txBox="1"/>
          <p:nvPr/>
        </p:nvSpPr>
        <p:spPr>
          <a:xfrm>
            <a:off x="1862743" y="1406505"/>
            <a:ext cx="5603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CLASES DE VIOLIN</a:t>
            </a:r>
          </a:p>
          <a:p>
            <a:pPr algn="ctr"/>
            <a:r>
              <a:rPr lang="es-E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EN LA DELAGACIÓN COAHUILA Y SALVADOR CHAVEZ</a:t>
            </a:r>
            <a:endParaRPr lang="es-E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2605563"/>
              </p:ext>
            </p:extLst>
          </p:nvPr>
        </p:nvGraphicFramePr>
        <p:xfrm>
          <a:off x="2239952" y="2277006"/>
          <a:ext cx="4849546" cy="110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523"/>
                <a:gridCol w="1327338"/>
                <a:gridCol w="2254685"/>
              </a:tblGrid>
              <a:tr h="525302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</a:p>
                    <a:p>
                      <a:pPr algn="ctr"/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NIÑOS</a:t>
                      </a:r>
                    </a:p>
                    <a:p>
                      <a:pPr algn="ctr"/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ACTIVIDADES</a:t>
                      </a:r>
                      <a:endParaRPr lang="es-MX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9291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VIOLIN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4334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46852" y="510988"/>
            <a:ext cx="852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ACCIÓN COMUNITARIA 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12271" y="1905363"/>
            <a:ext cx="8647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/>
            <a:r>
              <a:rPr lang="es-MX" dirty="0">
                <a:latin typeface="Arial" pitchFamily="34" charset="0"/>
                <a:cs typeface="Arial" pitchFamily="34" charset="0"/>
              </a:rPr>
              <a:t>S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 llevo a cabo la Integración y Toma de Protesta del comité de Acción Comunitaria de la colonia Mirador de San Antonio 3° sector, El comité fungirá como enlace al municipio para las necesidades y mejoras de su colonia.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any\Downloads\20150910_161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75" y="3378200"/>
            <a:ext cx="3872089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ny\Downloads\20150910_161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689" y="3378200"/>
            <a:ext cx="3872088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3264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46852" y="510988"/>
            <a:ext cx="852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ACCIÓN COMUNITARIA 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6571" y="1537063"/>
            <a:ext cx="864761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es-ES" sz="165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s-ES" sz="1650" b="1" dirty="0" smtClean="0">
                <a:latin typeface="Arial" pitchFamily="34" charset="0"/>
                <a:cs typeface="Arial" pitchFamily="34" charset="0"/>
              </a:rPr>
              <a:t>COLONIAS DE LAS QUE SE ATENDIERON LAS PETICIONES:</a:t>
            </a:r>
          </a:p>
          <a:p>
            <a:pPr marL="114300" indent="0">
              <a:buNone/>
            </a:pPr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Mirador de San Antonio</a:t>
            </a:r>
          </a:p>
          <a:p>
            <a:pPr>
              <a:buFontTx/>
              <a:buChar char="-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Héroes de Nacozari</a:t>
            </a:r>
          </a:p>
          <a:p>
            <a:pPr>
              <a:buFontTx/>
              <a:buChar char="-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Paseo las Margaritas</a:t>
            </a:r>
          </a:p>
          <a:p>
            <a:pPr>
              <a:buFontTx/>
              <a:buChar char="-"/>
            </a:pP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Paseo del Prado</a:t>
            </a:r>
          </a:p>
          <a:p>
            <a:endParaRPr lang="es-ES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s-ES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Avance: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De las colonias antes señaladas, fueron atendidos y gestionados para su respuesta, solicitando de cada una de ellas el número de folio asignado, para continuar con el seguimiento de las mismas. 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4290360"/>
              </p:ext>
            </p:extLst>
          </p:nvPr>
        </p:nvGraphicFramePr>
        <p:xfrm>
          <a:off x="3698604" y="2458231"/>
          <a:ext cx="5232400" cy="1323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796"/>
                <a:gridCol w="1590404"/>
                <a:gridCol w="1308100"/>
                <a:gridCol w="1308100"/>
              </a:tblGrid>
              <a:tr h="371010">
                <a:tc gridSpan="4"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PETICIONES</a:t>
                      </a:r>
                      <a:endParaRPr lang="es-MX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12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</a:tr>
              <a:tr h="42212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MES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PETICIONES</a:t>
                      </a:r>
                    </a:p>
                    <a:p>
                      <a:pPr algn="ctr"/>
                      <a:r>
                        <a:rPr lang="es-MX" sz="1200" dirty="0" smtClean="0"/>
                        <a:t>ENVIADAS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PETICIONES </a:t>
                      </a:r>
                    </a:p>
                    <a:p>
                      <a:pPr algn="ctr"/>
                      <a:r>
                        <a:rPr lang="es-MX" sz="1200" dirty="0" smtClean="0"/>
                        <a:t>GESTIONADAS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PETICIONES </a:t>
                      </a:r>
                    </a:p>
                    <a:p>
                      <a:pPr algn="ctr"/>
                      <a:r>
                        <a:rPr lang="es-MX" sz="1200" dirty="0" smtClean="0"/>
                        <a:t>EN ESPERA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029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SEPTIEMBRE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3264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46852" y="510988"/>
            <a:ext cx="852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ACCIÓN COMUNITARIA </a:t>
            </a:r>
          </a:p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45867" y="1981563"/>
            <a:ext cx="7598229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Se realizaron encuestas ciudadanas en la colonia Héroes de Nacozari con el fin de conocer como desean usar la plaza de la mencionada colonia.</a:t>
            </a:r>
          </a:p>
          <a:p>
            <a:pPr marL="114300"/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Se realizo una cordial invitación a los Comités de Acción Comunitaria al programa  Red de Atención Oportuna (RAO), donde se llevaron a cabo terapias psicológicas en las diferentes delegaciones del municipio. </a:t>
            </a:r>
          </a:p>
          <a:p>
            <a:pPr marL="114300" indent="0">
              <a:buNone/>
            </a:pPr>
            <a:r>
              <a:rPr lang="es-ES" sz="165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14300" indent="0">
              <a:buNone/>
            </a:pPr>
            <a:endParaRPr lang="es-ES" sz="165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264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57158" y="1500174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En todo el mes de Agosto se llevaron a cabo clases de SK8 en el Skate Park ubicado en la colonia Santa Lucía de 4:00 pm a  6:00  pm los días jueves y viernes, acudiendo alrededor de 50 chavos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Documents and Settings\Usuario\Escritorio\Documentos  2014\fotos\evento skate sabado 29 de nov 2014\10816234_319139538289967_64969237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3500430" cy="2333620"/>
          </a:xfrm>
          <a:prstGeom prst="rect">
            <a:avLst/>
          </a:prstGeom>
          <a:noFill/>
        </p:spPr>
      </p:pic>
      <p:pic>
        <p:nvPicPr>
          <p:cNvPr id="13" name="Picture 3" descr="C:\Documents and Settings\Usuario\Escritorio\Documentos  2014\fotos\evento skate sabado 29 de nov 2014\10841123_319139521623302_1483571174_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143248"/>
            <a:ext cx="3571868" cy="2381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494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1578585" y="532651"/>
            <a:ext cx="599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JUVENTUD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2202053" y="78015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51396" y="1908036"/>
            <a:ext cx="816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Se realizo la pintura de un mural como actividad del día 12 de Agosto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Juventud\Downloads\IMG-20150831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66" y="2420888"/>
            <a:ext cx="4836600" cy="217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uventud\Downloads\IMG-20150831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988" y="2420888"/>
            <a:ext cx="4104456" cy="217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Juventud\Downloads\IMG-20150831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66" y="4293096"/>
            <a:ext cx="4305322" cy="1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uventud\Downloads\IMG-20150831-WA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988" y="4215071"/>
            <a:ext cx="41044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58527" y="1491204"/>
            <a:ext cx="4900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Arial" pitchFamily="34" charset="0"/>
                <a:cs typeface="Arial" pitchFamily="34" charset="0"/>
              </a:rPr>
              <a:t>Día Internacional de la Juventud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495634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81328" y="1304995"/>
            <a:ext cx="8532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Bolsa de trabajo</a:t>
            </a:r>
          </a:p>
          <a:p>
            <a:endParaRPr lang="es-MX" sz="2400" b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4789974"/>
              </p:ext>
            </p:extLst>
          </p:nvPr>
        </p:nvGraphicFramePr>
        <p:xfrm>
          <a:off x="521203" y="4137288"/>
          <a:ext cx="8024649" cy="167665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00566"/>
                <a:gridCol w="1200566"/>
                <a:gridCol w="1391961"/>
                <a:gridCol w="1419798"/>
                <a:gridCol w="1405879"/>
                <a:gridCol w="1405879"/>
              </a:tblGrid>
              <a:tr h="102290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PERSONAS ATENDIDAS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 smtClean="0"/>
                        <a:t>PROMEDIO</a:t>
                      </a:r>
                      <a:r>
                        <a:rPr lang="es-ES" sz="1400" u="none" strike="noStrike" baseline="0" dirty="0" smtClean="0"/>
                        <a:t> DIARIO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PROBABLES CONTRATADOS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TOTAL DE EMPRESAS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PENDIENTES POR COLOCAR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/>
                        <a:t>Nuevas Empresas Contactadas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/>
                </a:tc>
              </a:tr>
              <a:tr h="6537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998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380</a:t>
                      </a:r>
                      <a:endParaRPr lang="es-MX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618</a:t>
                      </a:r>
                    </a:p>
                  </a:txBody>
                  <a:tcPr marL="9236" marR="9236" marT="923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236" marR="9236" marT="923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268565" y="1721304"/>
            <a:ext cx="84546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Durante el mes de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Agosto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estuvimos dando atención a </a:t>
            </a:r>
            <a:r>
              <a:rPr lang="es-MX" b="1" u="sng" dirty="0" smtClean="0">
                <a:latin typeface="Arial" pitchFamily="34" charset="0"/>
                <a:cs typeface="Arial" pitchFamily="34" charset="0"/>
              </a:rPr>
              <a:t>     998  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ciudadanos, quienes se presentaron en estas oficinas para buscar opciones de empleo o porque fueron citados por alguna de las empresas que acudieron a bolsa para hacer entrevistas de trabajo. De esta manera se estuvo  atendiendo a un promedio de  </a:t>
            </a:r>
            <a:r>
              <a:rPr lang="es-MX" b="1" u="sng" dirty="0" smtClean="0">
                <a:latin typeface="Arial" pitchFamily="34" charset="0"/>
                <a:cs typeface="Arial" pitchFamily="34" charset="0"/>
              </a:rPr>
              <a:t>__  47__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personas diariamente, y algunas fueron canalizadas en alguna de las </a:t>
            </a:r>
            <a:r>
              <a:rPr lang="es-MX" b="1" u="sng" dirty="0" smtClean="0">
                <a:latin typeface="Arial" pitchFamily="34" charset="0"/>
                <a:cs typeface="Arial" pitchFamily="34" charset="0"/>
              </a:rPr>
              <a:t>_  295___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empresas que actualmente tenemos contactadas, </a:t>
            </a:r>
            <a:r>
              <a:rPr lang="es-MX" b="1" u="sng" dirty="0" smtClean="0">
                <a:latin typeface="Arial" pitchFamily="34" charset="0"/>
                <a:cs typeface="Arial" pitchFamily="34" charset="0"/>
              </a:rPr>
              <a:t>___12___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de las cuales fueron contactadas por primera vez y estarán ofreciendo vacantes a los ciudadanos de este municipio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0526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-23046" y="4241338"/>
            <a:ext cx="2990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Empresa ACS internacional  entrevistando a una ciudadana con problemas auditivos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59804" y="1613518"/>
            <a:ext cx="7908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En las oficinas de la dirección estuvieron varias empresas reclutando y entrevistando personal como se muestra en las siguientes evidencias: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602832" y="4384767"/>
            <a:ext cx="2990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Empresa Nor-Seg</a:t>
            </a:r>
          </a:p>
          <a:p>
            <a:pPr algn="ctr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(Reclutamiento  en nuestras oficinas)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5369138" y="4382832"/>
            <a:ext cx="299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Empresa Nutrioli</a:t>
            </a:r>
          </a:p>
          <a:p>
            <a:pPr algn="ctr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entrevistando personal</a:t>
            </a:r>
          </a:p>
        </p:txBody>
      </p:sp>
      <p:pic>
        <p:nvPicPr>
          <p:cNvPr id="19" name="Picture 2" descr="C:\Documents and Settings\Usuario\Escritorio\FOTOS DE AGOSTO\20150805_104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2720" y="2568114"/>
            <a:ext cx="2031998" cy="1672389"/>
          </a:xfrm>
          <a:prstGeom prst="rect">
            <a:avLst/>
          </a:prstGeom>
          <a:noFill/>
        </p:spPr>
      </p:pic>
      <p:pic>
        <p:nvPicPr>
          <p:cNvPr id="20" name="Picture 3" descr="C:\Documents and Settings\Usuario\Escritorio\FOTOS DE AGOSTO\20150810_103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249" y="2578894"/>
            <a:ext cx="2036304" cy="1680670"/>
          </a:xfrm>
          <a:prstGeom prst="rect">
            <a:avLst/>
          </a:prstGeom>
          <a:noFill/>
        </p:spPr>
      </p:pic>
      <p:pic>
        <p:nvPicPr>
          <p:cNvPr id="21" name="Picture 4" descr="C:\Documents and Settings\Usuario\Escritorio\FOTOS DE AGOSTO\20150810_103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6737" y="2552132"/>
            <a:ext cx="2014123" cy="1686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94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3"/>
          <p:cNvSpPr txBox="1"/>
          <p:nvPr/>
        </p:nvSpPr>
        <p:spPr>
          <a:xfrm>
            <a:off x="439046" y="468877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DIRECCION DE CONCERTACIÓN SOCIAL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3"/>
          <p:cNvSpPr txBox="1"/>
          <p:nvPr/>
        </p:nvSpPr>
        <p:spPr>
          <a:xfrm>
            <a:off x="2246942" y="87088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3"/>
          <p:cNvSpPr txBox="1"/>
          <p:nvPr/>
        </p:nvSpPr>
        <p:spPr>
          <a:xfrm>
            <a:off x="3026516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60146" y="5381546"/>
            <a:ext cx="7908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Reclutamiento Masivo  en estas oficinas y empresas llevando personal para firmar contrato</a:t>
            </a:r>
          </a:p>
        </p:txBody>
      </p:sp>
      <p:pic>
        <p:nvPicPr>
          <p:cNvPr id="17" name="Picture 2" descr="C:\Documents and Settings\Usuario\Escritorio\FOTOS DE AGOSTO\20150810_111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36" y="1419726"/>
            <a:ext cx="2310063" cy="1732547"/>
          </a:xfrm>
          <a:prstGeom prst="rect">
            <a:avLst/>
          </a:prstGeom>
          <a:noFill/>
        </p:spPr>
      </p:pic>
      <p:pic>
        <p:nvPicPr>
          <p:cNvPr id="18" name="Picture 3" descr="C:\Documents and Settings\Usuario\Escritorio\FOTOS DE AGOSTO\20150810_112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80582" y="1434662"/>
            <a:ext cx="2311224" cy="1749973"/>
          </a:xfrm>
          <a:prstGeom prst="rect">
            <a:avLst/>
          </a:prstGeom>
          <a:noFill/>
        </p:spPr>
      </p:pic>
      <p:pic>
        <p:nvPicPr>
          <p:cNvPr id="19" name="Picture 4" descr="C:\Documents and Settings\Usuario\Escritorio\FOTOS DE AGOSTO\20150810_105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8331" y="1447800"/>
            <a:ext cx="2369820" cy="1714500"/>
          </a:xfrm>
          <a:prstGeom prst="rect">
            <a:avLst/>
          </a:prstGeom>
          <a:noFill/>
        </p:spPr>
      </p:pic>
      <p:pic>
        <p:nvPicPr>
          <p:cNvPr id="20" name="Picture 5" descr="C:\Documents and Settings\Usuario\Escritorio\FOTOS DE AGOSTO\20150810_103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043" y="3446045"/>
            <a:ext cx="2310063" cy="1732547"/>
          </a:xfrm>
          <a:prstGeom prst="rect">
            <a:avLst/>
          </a:prstGeom>
          <a:noFill/>
        </p:spPr>
      </p:pic>
      <p:pic>
        <p:nvPicPr>
          <p:cNvPr id="21" name="Picture 6" descr="C:\Documents and Settings\Usuario\Escritorio\FOTOS DE AGOSTO\20150810_1154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4321" y="3440035"/>
            <a:ext cx="2315954" cy="1746820"/>
          </a:xfrm>
          <a:prstGeom prst="rect">
            <a:avLst/>
          </a:prstGeom>
          <a:noFill/>
        </p:spPr>
      </p:pic>
      <p:pic>
        <p:nvPicPr>
          <p:cNvPr id="22" name="Picture 7" descr="C:\Documents and Settings\Usuario\Escritorio\FOTOS DE AGOSTO\20150820_1004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2155" y="3479470"/>
            <a:ext cx="2377440" cy="1724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8525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4561" y="1608938"/>
            <a:ext cx="8532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/>
          </a:p>
          <a:p>
            <a:endParaRPr lang="es-MX" sz="2400" dirty="0"/>
          </a:p>
        </p:txBody>
      </p:sp>
      <p:sp>
        <p:nvSpPr>
          <p:cNvPr id="8" name="7 Rectángulo"/>
          <p:cNvSpPr/>
          <p:nvPr/>
        </p:nvSpPr>
        <p:spPr>
          <a:xfrm>
            <a:off x="947132" y="0"/>
            <a:ext cx="7292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</a:t>
            </a:r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es-ES" sz="32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444850" y="478865"/>
            <a:ext cx="8264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CONCERTACIÓN SOCIAL</a:t>
            </a:r>
          </a:p>
        </p:txBody>
      </p:sp>
      <p:sp>
        <p:nvSpPr>
          <p:cNvPr id="10" name="CuadroTexto 3"/>
          <p:cNvSpPr txBox="1"/>
          <p:nvPr/>
        </p:nvSpPr>
        <p:spPr>
          <a:xfrm>
            <a:off x="2176380" y="632233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7109" y="1664117"/>
            <a:ext cx="84546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Seguir dando atención a la ciudadanía.</a:t>
            </a:r>
          </a:p>
          <a:p>
            <a:pPr algn="just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Contactar a mas empresas y asi seguir dando un servicio de calidad.</a:t>
            </a:r>
          </a:p>
          <a:p>
            <a:pPr algn="just">
              <a:buFont typeface="Arial" pitchFamily="34" charset="0"/>
              <a:buChar char="•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590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/>
          <p:nvPr/>
        </p:nvSpPr>
        <p:spPr>
          <a:xfrm>
            <a:off x="369190" y="580503"/>
            <a:ext cx="877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MUNICIPAL DE LAS MUJERES </a:t>
            </a:r>
            <a:endParaRPr lang="es-ES" sz="2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>
            <a:off x="2202053" y="160802"/>
            <a:ext cx="46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DESARROLLO SOCIAL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/>
          <p:cNvSpPr txBox="1"/>
          <p:nvPr/>
        </p:nvSpPr>
        <p:spPr>
          <a:xfrm>
            <a:off x="3026515" y="6308486"/>
            <a:ext cx="283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DE AGOSTO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74022" y="1172836"/>
            <a:ext cx="82023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400" dirty="0" smtClean="0"/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Se llevo a cabo la entrega de Reconocimientos a las Mujeres que participaron en los 10 cursos de manejo, esto en el Auditorio Municipal.</a:t>
            </a:r>
          </a:p>
          <a:p>
            <a:pPr algn="ctr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ctr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dirty="0" smtClean="0">
                <a:latin typeface="Arial" pitchFamily="34" charset="0"/>
                <a:cs typeface="Arial" pitchFamily="34" charset="0"/>
              </a:rPr>
              <a:t>En coordinación con el Instituto Estatal de las Mujeres, llevamos a cabo el Cine Debate proyectando una película con el tema de Violencia Familiar, en el Centro Comunitario de Monte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Kristal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Font typeface="Wingdings" pitchFamily="2" charset="2"/>
              <a:buChar char="v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dirty="0" smtClean="0"/>
              <a:t> </a:t>
            </a:r>
          </a:p>
        </p:txBody>
      </p:sp>
      <p:pic>
        <p:nvPicPr>
          <p:cNvPr id="13" name="12 Imagen" descr="C:\Users\Dulce\Documents\OFICIOS NUMERADOS\FOTOS JUNIO 2015\ENTREGA RECONOCIMIENTOS\DSCF1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2146700"/>
            <a:ext cx="2813511" cy="165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C:\Users\Dulce\Documents\OFICIOS NUMERADOS\FOTOS JUNIO 2015\ENTREGA RECONOCIMIENTOS\DSCF1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8875" y="2374710"/>
            <a:ext cx="1613592" cy="133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C:\Users\Dulce\Documents\OFICIOS NUMERADOS\FOTOS JUNIO 2015\ENTREGA RECONOCIMIENTOS\DSCF11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2769" y="2149520"/>
            <a:ext cx="2965121" cy="165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C:\Users\Dulce\Documents\OFICIOS NUMERADOS\FOTOS JUNIO 2015\DSCF12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022" y="4650711"/>
            <a:ext cx="2827158" cy="149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C:\Users\Dulce\Documents\OFICIOS NUMERADOS\FOTOS JUNIO 2015\DSCF12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2769" y="4749421"/>
            <a:ext cx="2964944" cy="139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312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9312</TotalTime>
  <Words>1311</Words>
  <Application>Microsoft Office PowerPoint</Application>
  <PresentationFormat>Presentación en pantalla (4:3)</PresentationFormat>
  <Paragraphs>345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D. Witrón</dc:creator>
  <cp:lastModifiedBy>luis michel</cp:lastModifiedBy>
  <cp:revision>667</cp:revision>
  <dcterms:created xsi:type="dcterms:W3CDTF">2014-04-09T14:38:56Z</dcterms:created>
  <dcterms:modified xsi:type="dcterms:W3CDTF">2015-09-30T20:48:47Z</dcterms:modified>
</cp:coreProperties>
</file>